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62" r:id="rId4"/>
    <p:sldId id="259" r:id="rId5"/>
    <p:sldId id="266" r:id="rId6"/>
    <p:sldId id="268" r:id="rId7"/>
    <p:sldId id="267" r:id="rId8"/>
    <p:sldId id="269" r:id="rId9"/>
    <p:sldId id="270" r:id="rId10"/>
    <p:sldId id="272" r:id="rId11"/>
    <p:sldId id="273" r:id="rId12"/>
    <p:sldId id="271" r:id="rId13"/>
    <p:sldId id="263" r:id="rId14"/>
    <p:sldId id="274" r:id="rId15"/>
    <p:sldId id="276" r:id="rId16"/>
    <p:sldId id="258" r:id="rId17"/>
    <p:sldId id="264" r:id="rId18"/>
    <p:sldId id="265" r:id="rId19"/>
    <p:sldId id="261" r:id="rId20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7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5. 6. 2021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8591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5. 6. 2021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3351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5. 6. 2021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3919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5. 6. 2021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0059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5. 6. 2021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8339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5. 6. 2021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7798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5. 6. 2021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6920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5. 6. 2021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2294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5. 6. 2021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55303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5. 6. 2021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9687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AD8E55F0-49D3-47F0-9F7C-B48EBAF4ED8F}" type="datetimeFigureOut">
              <a:rPr lang="sk-SK" smtClean="0"/>
              <a:t>5. 6. 2021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5026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E55F0-49D3-47F0-9F7C-B48EBAF4ED8F}" type="datetimeFigureOut">
              <a:rPr lang="sk-SK" smtClean="0"/>
              <a:t>5. 6. 2021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6739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878037" y="1438441"/>
            <a:ext cx="8544706" cy="2031055"/>
          </a:xfrm>
        </p:spPr>
        <p:txBody>
          <a:bodyPr>
            <a:noAutofit/>
          </a:bodyPr>
          <a:lstStyle/>
          <a:p>
            <a:r>
              <a:rPr lang="sk-SK" sz="4400" b="0" i="0" u="none" strike="noStrike" baseline="0" dirty="0" err="1">
                <a:latin typeface="SFCC2074"/>
              </a:rPr>
              <a:t>Newtonovská</a:t>
            </a:r>
            <a:r>
              <a:rPr lang="sk-SK" sz="4400" b="0" i="0" u="none" strike="noStrike" baseline="0" dirty="0">
                <a:latin typeface="SFCC2074"/>
              </a:rPr>
              <a:t> gravitácia s retardáciou</a:t>
            </a:r>
            <a:br>
              <a:rPr lang="sk-SK" sz="4400" b="0" i="0" u="none" strike="noStrike" baseline="0" dirty="0">
                <a:latin typeface="SFCC2074"/>
              </a:rPr>
            </a:br>
            <a:r>
              <a:rPr lang="sk-SK" sz="3200" b="0" i="0" u="none" strike="noStrike" baseline="0" dirty="0">
                <a:latin typeface="SFCC1440"/>
              </a:rPr>
              <a:t>Bakalárska práca</a:t>
            </a:r>
            <a:endParaRPr lang="sk-SK" sz="4400" dirty="0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95A5A674-C554-476A-A2F2-E833D0BF4859}"/>
              </a:ext>
            </a:extLst>
          </p:cNvPr>
          <p:cNvSpPr txBox="1"/>
          <p:nvPr/>
        </p:nvSpPr>
        <p:spPr>
          <a:xfrm>
            <a:off x="9448800" y="4542396"/>
            <a:ext cx="2743200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Školiteľ(Vedúci)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lt"/>
                <a:cs typeface="+mn-lt"/>
              </a:rPr>
              <a:t>RNDr. Peter </a:t>
            </a:r>
            <a:r>
              <a:rPr kumimoji="0" lang="sk-SK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lt"/>
                <a:cs typeface="+mn-lt"/>
              </a:rPr>
              <a:t>Borovanský</a:t>
            </a:r>
            <a:r>
              <a:rPr kumimoji="0" lang="sk-SK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lt"/>
                <a:cs typeface="+mn-lt"/>
              </a:rPr>
              <a:t>, PhD.</a:t>
            </a: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Konzultant</a:t>
            </a: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Calibri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lt"/>
                <a:cs typeface="+mn-lt"/>
              </a:rPr>
              <a:t>RNDr. Eduard Masár, PhD.</a:t>
            </a: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Calibri"/>
            </a:endParaRPr>
          </a:p>
        </p:txBody>
      </p:sp>
      <p:sp>
        <p:nvSpPr>
          <p:cNvPr id="8" name="BlokTextu 7">
            <a:extLst>
              <a:ext uri="{FF2B5EF4-FFF2-40B4-BE49-F238E27FC236}">
                <a16:creationId xmlns:a16="http://schemas.microsoft.com/office/drawing/2014/main" id="{6DBCF0A6-FB6C-4093-809E-81B848CC9CEE}"/>
              </a:ext>
            </a:extLst>
          </p:cNvPr>
          <p:cNvSpPr txBox="1"/>
          <p:nvPr/>
        </p:nvSpPr>
        <p:spPr>
          <a:xfrm>
            <a:off x="2417780" y="3696848"/>
            <a:ext cx="547493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Matej </a:t>
            </a:r>
            <a:r>
              <a:rPr kumimoji="0" lang="sk-SK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Magát</a:t>
            </a: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76557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62399AE-7F6E-4CED-B714-B9411F177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51DD78E-7ADB-4B50-BAC6-4084BB9421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C6583D71-751B-4668-87E8-4FA4921014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94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019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8957E5-C1BD-4CF0-9C71-C1F58E23C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5" name="Zástupný objekt pre obsah 4">
            <a:extLst>
              <a:ext uri="{FF2B5EF4-FFF2-40B4-BE49-F238E27FC236}">
                <a16:creationId xmlns:a16="http://schemas.microsoft.com/office/drawing/2014/main" id="{8DAA6B5D-24F8-48A6-8434-8B82B4630D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78638"/>
          </a:xfrm>
        </p:spPr>
      </p:pic>
    </p:spTree>
    <p:extLst>
      <p:ext uri="{BB962C8B-B14F-4D97-AF65-F5344CB8AC3E}">
        <p14:creationId xmlns:p14="http://schemas.microsoft.com/office/powerpoint/2010/main" val="2117787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DEB4B9C-A0D9-41FA-A58B-03A748962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6DF6C22C-E5AA-4173-ADDC-345DF4CCCD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9CE2B914-F11A-4582-A68E-3D3088EC8B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696" t="34074" r="28216" b="20292"/>
          <a:stretch/>
        </p:blipFill>
        <p:spPr>
          <a:xfrm>
            <a:off x="-889000" y="-100370"/>
            <a:ext cx="13081000" cy="713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85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7741C4E-058E-4843-8790-57AC352E9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3. Verzia – pridanie retardácie	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E7302E74-9337-457D-B64C-26DBEC015B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Pridanie retardácie</a:t>
            </a:r>
          </a:p>
          <a:p>
            <a:r>
              <a:rPr lang="sk-SK" dirty="0" err="1"/>
              <a:t>Keplerové</a:t>
            </a:r>
            <a:r>
              <a:rPr lang="sk-SK" dirty="0"/>
              <a:t> a iné z. prestavajú platiť</a:t>
            </a:r>
          </a:p>
          <a:p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626130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D79EE93-B1AB-4CDA-A64B-633BCB719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5" name="Zástupný objekt pre obsah 4">
            <a:extLst>
              <a:ext uri="{FF2B5EF4-FFF2-40B4-BE49-F238E27FC236}">
                <a16:creationId xmlns:a16="http://schemas.microsoft.com/office/drawing/2014/main" id="{E71F11BF-00AC-4A26-AF7B-600E4454A4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3825" y="-478971"/>
            <a:ext cx="12555825" cy="7649028"/>
          </a:xfrm>
        </p:spPr>
      </p:pic>
    </p:spTree>
    <p:extLst>
      <p:ext uri="{BB962C8B-B14F-4D97-AF65-F5344CB8AC3E}">
        <p14:creationId xmlns:p14="http://schemas.microsoft.com/office/powerpoint/2010/main" val="2107446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63FB27F-DB70-468E-9732-ECC72033D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85A1DC7D-CE6E-4A01-BF8D-E42654FC09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7606A213-FEBD-499F-A202-8830145FED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" r="30006"/>
          <a:stretch/>
        </p:blipFill>
        <p:spPr>
          <a:xfrm>
            <a:off x="-82550" y="0"/>
            <a:ext cx="12357100" cy="7052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8410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9EE258-591C-4AC6-AB8D-78AD24639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Prínosy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F8F3F79-FB22-4046-8C27-3AEDDCE7A4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Ukázanie nesprávnosti</a:t>
            </a:r>
          </a:p>
          <a:p>
            <a:r>
              <a:rPr lang="sk-SK" dirty="0" err="1"/>
              <a:t>Cross-platform</a:t>
            </a:r>
            <a:endParaRPr lang="sk-SK" dirty="0"/>
          </a:p>
          <a:p>
            <a:r>
              <a:rPr lang="sk-SK" dirty="0"/>
              <a:t>Relatívne veľká presnosť </a:t>
            </a:r>
          </a:p>
          <a:p>
            <a:r>
              <a:rPr lang="sk-SK" dirty="0"/>
              <a:t>Relatívne malý čas</a:t>
            </a:r>
          </a:p>
        </p:txBody>
      </p:sp>
    </p:spTree>
    <p:extLst>
      <p:ext uri="{BB962C8B-B14F-4D97-AF65-F5344CB8AC3E}">
        <p14:creationId xmlns:p14="http://schemas.microsoft.com/office/powerpoint/2010/main" val="1514883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F8B0FC-B7EE-4C8C-ABBB-E8581A966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>
                <a:cs typeface="Calibri Light"/>
              </a:rPr>
              <a:t>Najpoužívanejšie fyzikálne Zdroje: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3C8B8C5-DD63-4CF0-8B37-7DE45E6BA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sk-SK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Feynman</a:t>
            </a:r>
            <a:r>
              <a:rPr lang="sk-SK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, </a:t>
            </a:r>
            <a:r>
              <a:rPr lang="sk-SK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Leighton</a:t>
            </a:r>
            <a:r>
              <a:rPr lang="sk-SK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, </a:t>
            </a:r>
            <a:r>
              <a:rPr lang="sk-SK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Sands</a:t>
            </a:r>
            <a:r>
              <a:rPr lang="sk-SK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: </a:t>
            </a:r>
            <a:r>
              <a:rPr lang="sk-SK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Feynmanove</a:t>
            </a:r>
            <a:r>
              <a:rPr lang="sk-SK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prednášky z fyziky 1., Alfa, 1988</a:t>
            </a:r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kapitola 9</a:t>
            </a:r>
            <a:endParaRPr lang="sk-SK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k-SK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David </a:t>
            </a:r>
            <a:r>
              <a:rPr lang="sk-SK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Morin</a:t>
            </a:r>
            <a:r>
              <a:rPr lang="sk-SK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: </a:t>
            </a:r>
            <a:r>
              <a:rPr lang="sk-SK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Introduction</a:t>
            </a:r>
            <a:r>
              <a:rPr lang="sk-SK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to </a:t>
            </a:r>
            <a:r>
              <a:rPr lang="sk-SK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Classical</a:t>
            </a:r>
            <a:r>
              <a:rPr lang="sk-SK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sk-SK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Mechanics</a:t>
            </a:r>
            <a:r>
              <a:rPr lang="sk-SK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sk-SK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With</a:t>
            </a:r>
            <a:r>
              <a:rPr lang="sk-SK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sk-SK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Problems</a:t>
            </a:r>
            <a:r>
              <a:rPr lang="sk-SK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and Solutions, </a:t>
            </a:r>
            <a:r>
              <a:rPr lang="sk-SK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Cambridge</a:t>
            </a:r>
            <a:r>
              <a:rPr lang="sk-SK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sk-SK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University</a:t>
            </a:r>
            <a:r>
              <a:rPr lang="sk-SK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Press, 2007</a:t>
            </a:r>
            <a:endParaRPr lang="sk-SK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sk-SK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Podolský J. Teoretická mechanika v klasické </a:t>
            </a:r>
            <a:r>
              <a:rPr lang="sk-SK" sz="1800" b="0" i="0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formulaci</a:t>
            </a:r>
            <a:r>
              <a:rPr lang="sk-SK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sz="1800" b="0" i="0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Studijní</a:t>
            </a:r>
            <a:r>
              <a:rPr lang="sk-SK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 text k </a:t>
            </a:r>
            <a:r>
              <a:rPr lang="sk-SK" sz="1800" b="0" i="0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prednášce</a:t>
            </a:r>
            <a:r>
              <a:rPr lang="sk-SK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 NOFY003 „Teoretická </a:t>
            </a:r>
            <a:r>
              <a:rPr lang="sk-SK" sz="1800" b="0" i="0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mechanika"Ústav</a:t>
            </a:r>
            <a:r>
              <a:rPr lang="sk-SK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 teoretické fyziky Matematicko-</a:t>
            </a:r>
            <a:r>
              <a:rPr lang="sk-SK" sz="1800" b="0" i="0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fyzikální</a:t>
            </a:r>
            <a:r>
              <a:rPr lang="sk-SK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 fakulta </a:t>
            </a:r>
            <a:r>
              <a:rPr lang="sv-SE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Univerzita Karlova Praha brezen 2020</a:t>
            </a:r>
            <a:endParaRPr lang="sk-SK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sk-SK" sz="20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príloha k zadaniu bakalárskej práce vypracovaná RNDr. Eduardom Masárom, PhD. (príloha B)</a:t>
            </a:r>
            <a:endParaRPr lang="sk-SK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2368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441782-CB3E-4DB9-8C26-B57BB2E32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z="32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j-ea"/>
                <a:cs typeface="Calibri Light"/>
              </a:rPr>
              <a:t>Najpoužívanejšie informatické Zdroje: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FD8F5F33-CAC3-40BC-A957-CBAA77F76B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sk-SK" sz="1800" b="0" i="0" u="none" strike="noStrike" baseline="0" dirty="0" err="1">
                <a:latin typeface="SFRM1200"/>
              </a:rPr>
              <a:t>The</a:t>
            </a:r>
            <a:r>
              <a:rPr lang="sk-SK" sz="1800" b="0" i="0" u="none" strike="noStrike" baseline="0" dirty="0">
                <a:latin typeface="SFRM1200"/>
              </a:rPr>
              <a:t> Go </a:t>
            </a:r>
            <a:r>
              <a:rPr lang="sk-SK" sz="1800" b="0" i="0" u="none" strike="noStrike" baseline="0" dirty="0" err="1">
                <a:latin typeface="SFRM1200"/>
              </a:rPr>
              <a:t>Programming</a:t>
            </a:r>
            <a:r>
              <a:rPr lang="sk-SK" sz="1800" b="0" i="0" u="none" strike="noStrike" baseline="0" dirty="0">
                <a:latin typeface="SFRM1200"/>
              </a:rPr>
              <a:t> </a:t>
            </a:r>
            <a:r>
              <a:rPr lang="sk-SK" sz="1800" b="0" i="0" u="none" strike="noStrike" baseline="0" dirty="0" err="1">
                <a:latin typeface="SFRM1200"/>
              </a:rPr>
              <a:t>Language</a:t>
            </a:r>
            <a:r>
              <a:rPr lang="sk-SK" sz="1800" b="0" i="0" u="none" strike="noStrike" baseline="0" dirty="0">
                <a:latin typeface="SFRM1200"/>
              </a:rPr>
              <a:t>, [online] Dostupné na internete: &lt;https://golang.org/&gt;, 13.1.2021</a:t>
            </a:r>
          </a:p>
          <a:p>
            <a:pPr algn="l"/>
            <a:r>
              <a:rPr lang="pl-PL" sz="2000" b="0" i="0" u="none" strike="noStrike" baseline="0" dirty="0">
                <a:latin typeface="SFRM1200"/>
              </a:rPr>
              <a:t>Awesome Go, [online] Dostupné na internete: &lt;https://awesome-go.com/&gt;, </a:t>
            </a:r>
            <a:r>
              <a:rPr lang="sk-SK" sz="2000" b="0" i="0" u="none" strike="noStrike" baseline="0" dirty="0">
                <a:latin typeface="SFRM1200"/>
              </a:rPr>
              <a:t>13.10.2020</a:t>
            </a:r>
          </a:p>
          <a:p>
            <a:pPr algn="l"/>
            <a:r>
              <a:rPr lang="en-US" sz="2000" b="0" i="0" u="none" strike="noStrike" baseline="0" dirty="0" err="1">
                <a:latin typeface="SFRM1200"/>
              </a:rPr>
              <a:t>golang</a:t>
            </a:r>
            <a:r>
              <a:rPr lang="en-US" sz="2000" b="0" i="0" u="none" strike="noStrike" baseline="0" dirty="0">
                <a:latin typeface="SFRM1200"/>
              </a:rPr>
              <a:t>/tools: [mirror] Go Tools, [online] </a:t>
            </a:r>
            <a:r>
              <a:rPr lang="en-US" sz="2000" b="0" i="0" u="none" strike="noStrike" baseline="0" dirty="0" err="1">
                <a:latin typeface="SFRM1200"/>
              </a:rPr>
              <a:t>Dostupné</a:t>
            </a:r>
            <a:r>
              <a:rPr lang="en-US" sz="2000" b="0" i="0" u="none" strike="noStrike" baseline="0" dirty="0">
                <a:latin typeface="SFRM1200"/>
              </a:rPr>
              <a:t> </a:t>
            </a:r>
            <a:r>
              <a:rPr lang="en-US" sz="2000" b="0" i="0" u="none" strike="noStrike" baseline="0" dirty="0" err="1">
                <a:latin typeface="SFRM1200"/>
              </a:rPr>
              <a:t>na</a:t>
            </a:r>
            <a:r>
              <a:rPr lang="en-US" sz="2000" b="0" i="0" u="none" strike="noStrike" baseline="0" dirty="0">
                <a:latin typeface="SFRM1200"/>
              </a:rPr>
              <a:t> </a:t>
            </a:r>
            <a:r>
              <a:rPr lang="en-US" sz="2000" b="0" i="0" u="none" strike="noStrike" baseline="0" dirty="0" err="1">
                <a:latin typeface="SFRM1200"/>
              </a:rPr>
              <a:t>internete</a:t>
            </a:r>
            <a:r>
              <a:rPr lang="en-US" sz="2000" b="0" i="0" u="none" strike="noStrike" baseline="0" dirty="0">
                <a:latin typeface="SFRM1200"/>
              </a:rPr>
              <a:t>:</a:t>
            </a:r>
            <a:r>
              <a:rPr lang="sk-SK" sz="2000" b="0" i="0" u="none" strike="noStrike" baseline="0" dirty="0">
                <a:latin typeface="SFRM1200"/>
              </a:rPr>
              <a:t> &lt;https://github.com/golang/tools&gt;, 13.1.2021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7005072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76FEEEE-7345-43FC-B207-FA4B43EE7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6628" y="1783959"/>
            <a:ext cx="4645250" cy="288911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6000"/>
              <a:t>Ďakujem za pozornosť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5AA336-C2BF-4C6C-BD0C-169CD98D76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773" r="20678" b="-3"/>
          <a:stretch/>
        </p:blipFill>
        <p:spPr>
          <a:xfrm>
            <a:off x="20" y="10"/>
            <a:ext cx="6024134" cy="6857990"/>
          </a:xfrm>
          <a:custGeom>
            <a:avLst/>
            <a:gdLst/>
            <a:ahLst/>
            <a:cxnLst/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412959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AC11663-562E-4422-9FB3-52315FBE5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z="32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j-ea"/>
                <a:cs typeface="+mj-cs"/>
              </a:rPr>
              <a:t>úvod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232C5757-0FD7-4BD5-9789-1E8A15AF01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Výpočty s nekonečnou rýchlosťou G</a:t>
            </a:r>
          </a:p>
          <a:p>
            <a:r>
              <a:rPr lang="sk-SK" dirty="0"/>
              <a:t>Fyzikálne limity G</a:t>
            </a:r>
          </a:p>
          <a:p>
            <a:r>
              <a:rPr lang="sk-SK" dirty="0"/>
              <a:t>Teória relativity</a:t>
            </a:r>
          </a:p>
          <a:p>
            <a:r>
              <a:rPr lang="sk-SK" dirty="0"/>
              <a:t>Mix 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468032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3C4ABBD-E2E0-479B-AC8F-15C750BD5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technológie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47A6D375-A0A7-4546-B6DC-085404DF2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err="1">
                <a:latin typeface="Arial" panose="020B0604020202020204" pitchFamily="34" charset="0"/>
                <a:cs typeface="Arial" panose="020B0604020202020204" pitchFamily="34" charset="0"/>
              </a:rPr>
              <a:t>Golang</a:t>
            </a:r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sk-SK" sz="2000" b="0" i="0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Gonutz</a:t>
            </a:r>
            <a:r>
              <a:rPr lang="sk-SK" sz="20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/prototype</a:t>
            </a:r>
          </a:p>
          <a:p>
            <a:r>
              <a:rPr lang="sk-SK" sz="20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360EntSecGroup-Skylar/</a:t>
            </a:r>
            <a:r>
              <a:rPr lang="sk-SK" sz="2000" b="0" i="0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excelize</a:t>
            </a:r>
            <a:endParaRPr lang="sk-SK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DB56BB57-90E1-435A-8044-17AA85C514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8685" y="1853754"/>
            <a:ext cx="42291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658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BF4196E-7EF4-41CA-9C20-5D670B370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3716" y="-820452"/>
            <a:ext cx="10908284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z="2300" dirty="0"/>
              <a:t>postup</a:t>
            </a:r>
            <a:endParaRPr lang="en-US" sz="2300" dirty="0"/>
          </a:p>
        </p:txBody>
      </p:sp>
      <p:sp>
        <p:nvSpPr>
          <p:cNvPr id="5" name="Zástupný objekt pre obsah 4">
            <a:extLst>
              <a:ext uri="{FF2B5EF4-FFF2-40B4-BE49-F238E27FC236}">
                <a16:creationId xmlns:a16="http://schemas.microsoft.com/office/drawing/2014/main" id="{AE7897CC-3318-48E9-BF8E-8018BD491A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4900" y="7070725"/>
            <a:ext cx="10515600" cy="4351338"/>
          </a:xfrm>
        </p:spPr>
        <p:txBody>
          <a:bodyPr/>
          <a:lstStyle/>
          <a:p>
            <a:endParaRPr lang="sk-SK" dirty="0"/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12544D1B-52C2-4119-A8AF-FCA844A91308}"/>
              </a:ext>
            </a:extLst>
          </p:cNvPr>
          <p:cNvSpPr txBox="1"/>
          <p:nvPr/>
        </p:nvSpPr>
        <p:spPr>
          <a:xfrm>
            <a:off x="1283716" y="2286000"/>
            <a:ext cx="99176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k-SK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Overenie princípov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sk-SK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Euler</a:t>
            </a: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sk-SK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Euler-Cromer</a:t>
            </a: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sk-SK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Leapfrog</a:t>
            </a:r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/>
              <a:t>3 programy</a:t>
            </a:r>
          </a:p>
          <a:p>
            <a:pPr marL="800100" lvl="1" indent="-342900">
              <a:buFont typeface="+mj-lt"/>
              <a:buAutoNum type="arabicPeriod"/>
            </a:pPr>
            <a:r>
              <a:rPr lang="sk-SK" dirty="0"/>
              <a:t>Simulácia problému jedného telesa</a:t>
            </a:r>
          </a:p>
          <a:p>
            <a:pPr marL="800100" lvl="1" indent="-342900">
              <a:buFont typeface="+mj-lt"/>
              <a:buAutoNum type="arabicPeriod"/>
            </a:pPr>
            <a:r>
              <a:rPr lang="sk-SK" dirty="0"/>
              <a:t> Simulácia problému dvoch telies</a:t>
            </a:r>
          </a:p>
          <a:p>
            <a:pPr marL="800100" lvl="1" indent="-342900">
              <a:buFont typeface="+mj-lt"/>
              <a:buAutoNum type="arabicPeriod"/>
            </a:pPr>
            <a:r>
              <a:rPr lang="sk-SK" dirty="0"/>
              <a:t>Simulácia konečnej rýchlosti šírenia gravitácie (bez teórie relativity)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/>
              <a:t>Zobrazenie vypočítaných hodnôt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/>
              <a:t>Zvyšovanie presnosti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/>
              <a:t>Vyvrátenie tohto modelu</a:t>
            </a:r>
          </a:p>
        </p:txBody>
      </p:sp>
    </p:spTree>
    <p:extLst>
      <p:ext uri="{BB962C8B-B14F-4D97-AF65-F5344CB8AC3E}">
        <p14:creationId xmlns:p14="http://schemas.microsoft.com/office/powerpoint/2010/main" val="260015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F605E2A5-12A8-4932-92BD-5FFF8557A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139" y="407070"/>
            <a:ext cx="10515600" cy="1325563"/>
          </a:xfrm>
        </p:spPr>
        <p:txBody>
          <a:bodyPr/>
          <a:lstStyle/>
          <a:p>
            <a:r>
              <a:rPr lang="sk-SK" dirty="0"/>
              <a:t>1. Verzia – problém jedného telesa:</a:t>
            </a:r>
          </a:p>
        </p:txBody>
      </p:sp>
      <p:sp>
        <p:nvSpPr>
          <p:cNvPr id="7" name="Zástupný objekt pre obsah 6">
            <a:extLst>
              <a:ext uri="{FF2B5EF4-FFF2-40B4-BE49-F238E27FC236}">
                <a16:creationId xmlns:a16="http://schemas.microsoft.com/office/drawing/2014/main" id="{30181FC6-C257-4922-88D3-6CA4B6E9F4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354" y="1892024"/>
            <a:ext cx="8129016" cy="4351338"/>
          </a:xfrm>
        </p:spPr>
        <p:txBody>
          <a:bodyPr>
            <a:normAutofit/>
          </a:bodyPr>
          <a:lstStyle/>
          <a:p>
            <a:r>
              <a:rPr lang="sk-SK" dirty="0"/>
              <a:t>Jednoduché GUI</a:t>
            </a:r>
          </a:p>
          <a:p>
            <a:r>
              <a:rPr lang="sk-SK" dirty="0"/>
              <a:t>Ovládanie klávesnicou</a:t>
            </a:r>
          </a:p>
          <a:p>
            <a:r>
              <a:rPr lang="sk-SK" dirty="0"/>
              <a:t>Zapisovanie do </a:t>
            </a:r>
            <a:r>
              <a:rPr lang="sk-SK" dirty="0" err="1"/>
              <a:t>xlsx</a:t>
            </a:r>
            <a:endParaRPr lang="sk-SK" dirty="0"/>
          </a:p>
          <a:p>
            <a:r>
              <a:rPr lang="sk-SK" dirty="0"/>
              <a:t>Paralelné výpočty</a:t>
            </a:r>
          </a:p>
          <a:p>
            <a:r>
              <a:rPr lang="sk-SK" dirty="0"/>
              <a:t>Vyfarbovanie označených úsekov dráh</a:t>
            </a:r>
          </a:p>
          <a:p>
            <a:r>
              <a:rPr lang="sk-SK" dirty="0"/>
              <a:t>Možnosť zmeniť parametre v konfiguračnom súbore</a:t>
            </a:r>
          </a:p>
          <a:p>
            <a:r>
              <a:rPr lang="sk-SK" dirty="0"/>
              <a:t> Všetky výpočtové metódy</a:t>
            </a:r>
          </a:p>
        </p:txBody>
      </p:sp>
    </p:spTree>
    <p:extLst>
      <p:ext uri="{BB962C8B-B14F-4D97-AF65-F5344CB8AC3E}">
        <p14:creationId xmlns:p14="http://schemas.microsoft.com/office/powerpoint/2010/main" val="3894843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05393F-34E7-418E-85B8-E2838A2DC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 dirty="0"/>
          </a:p>
        </p:txBody>
      </p:sp>
      <p:pic>
        <p:nvPicPr>
          <p:cNvPr id="7" name="Obrázok 6">
            <a:extLst>
              <a:ext uri="{FF2B5EF4-FFF2-40B4-BE49-F238E27FC236}">
                <a16:creationId xmlns:a16="http://schemas.microsoft.com/office/drawing/2014/main" id="{CA4192F9-B4CF-48C2-960F-D563D056E5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0" t="18575" r="39760" b="38234"/>
          <a:stretch/>
        </p:blipFill>
        <p:spPr>
          <a:xfrm>
            <a:off x="6157146" y="-1067511"/>
            <a:ext cx="6264696" cy="4491014"/>
          </a:xfrm>
          <a:prstGeom prst="rect">
            <a:avLst/>
          </a:prstGeom>
        </p:spPr>
      </p:pic>
      <p:pic>
        <p:nvPicPr>
          <p:cNvPr id="9" name="Obrázok 8">
            <a:extLst>
              <a:ext uri="{FF2B5EF4-FFF2-40B4-BE49-F238E27FC236}">
                <a16:creationId xmlns:a16="http://schemas.microsoft.com/office/drawing/2014/main" id="{C88C8A77-9F66-4EF5-A800-93BE9602D6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304" y="3434497"/>
            <a:ext cx="6280790" cy="3410804"/>
          </a:xfrm>
          <a:prstGeom prst="rect">
            <a:avLst/>
          </a:prstGeom>
        </p:spPr>
      </p:pic>
      <p:pic>
        <p:nvPicPr>
          <p:cNvPr id="11" name="Obrázok 10">
            <a:extLst>
              <a:ext uri="{FF2B5EF4-FFF2-40B4-BE49-F238E27FC236}">
                <a16:creationId xmlns:a16="http://schemas.microsoft.com/office/drawing/2014/main" id="{49A346ED-704C-48F9-94BC-076E1668CB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638"/>
            <a:ext cx="6370893" cy="3449638"/>
          </a:xfrm>
          <a:prstGeom prst="rect">
            <a:avLst/>
          </a:prstGeom>
        </p:spPr>
      </p:pic>
      <p:pic>
        <p:nvPicPr>
          <p:cNvPr id="5" name="Zástupný objekt pre obsah 4">
            <a:extLst>
              <a:ext uri="{FF2B5EF4-FFF2-40B4-BE49-F238E27FC236}">
                <a16:creationId xmlns:a16="http://schemas.microsoft.com/office/drawing/2014/main" id="{57A9C99E-796F-4E45-8DF1-E3208C9F1B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17" t="26239" r="25588" b="23727"/>
          <a:stretch/>
        </p:blipFill>
        <p:spPr>
          <a:xfrm>
            <a:off x="0" y="3065578"/>
            <a:ext cx="6096000" cy="4190771"/>
          </a:xfrm>
        </p:spPr>
      </p:pic>
    </p:spTree>
    <p:extLst>
      <p:ext uri="{BB962C8B-B14F-4D97-AF65-F5344CB8AC3E}">
        <p14:creationId xmlns:p14="http://schemas.microsoft.com/office/powerpoint/2010/main" val="596504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46D641E-FC9F-465D-A860-14EF7CDA6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2. Verzia – problém 2 telies	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9722808-E772-4C76-850F-6D53ACEFE9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Prepracovanejšie GUI</a:t>
            </a:r>
          </a:p>
          <a:p>
            <a:r>
              <a:rPr lang="sk-SK" dirty="0"/>
              <a:t>Ovládanie pomocou myši</a:t>
            </a:r>
          </a:p>
          <a:p>
            <a:r>
              <a:rPr lang="sk-SK" dirty="0"/>
              <a:t>Možnosť reštartu </a:t>
            </a:r>
          </a:p>
          <a:p>
            <a:r>
              <a:rPr lang="sk-SK" dirty="0"/>
              <a:t>Zrýchlenie (nie dostatočné)</a:t>
            </a:r>
          </a:p>
          <a:p>
            <a:r>
              <a:rPr lang="sk-SK" dirty="0"/>
              <a:t>Ukladanie do bin súborov – možnosť </a:t>
            </a:r>
            <a:r>
              <a:rPr lang="sk-SK" dirty="0" err="1"/>
              <a:t>reload</a:t>
            </a:r>
            <a:endParaRPr lang="sk-SK" dirty="0"/>
          </a:p>
          <a:p>
            <a:r>
              <a:rPr lang="sk-SK" dirty="0"/>
              <a:t>Zmena všetkých </a:t>
            </a:r>
            <a:r>
              <a:rPr lang="sk-SK" dirty="0" err="1"/>
              <a:t>param</a:t>
            </a:r>
            <a:r>
              <a:rPr lang="sk-SK" dirty="0"/>
              <a:t>. počas behu</a:t>
            </a:r>
          </a:p>
          <a:p>
            <a:r>
              <a:rPr lang="sk-SK" dirty="0"/>
              <a:t>Analytické riešenie pre porovnanie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194083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C1FEB90-8E21-46C9-A1B4-9C6193111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5" name="Zástupný objekt pre obsah 4">
            <a:extLst>
              <a:ext uri="{FF2B5EF4-FFF2-40B4-BE49-F238E27FC236}">
                <a16:creationId xmlns:a16="http://schemas.microsoft.com/office/drawing/2014/main" id="{5477A16C-4FE1-4C49-8F5D-CBAC656A90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</p:spPr>
      </p:pic>
    </p:spTree>
    <p:extLst>
      <p:ext uri="{BB962C8B-B14F-4D97-AF65-F5344CB8AC3E}">
        <p14:creationId xmlns:p14="http://schemas.microsoft.com/office/powerpoint/2010/main" val="2516969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419DD6C-40F3-4427-8A54-6511B408F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5" name="Zástupný objekt pre obsah 4">
            <a:extLst>
              <a:ext uri="{FF2B5EF4-FFF2-40B4-BE49-F238E27FC236}">
                <a16:creationId xmlns:a16="http://schemas.microsoft.com/office/drawing/2014/main" id="{906B6388-35DE-4896-8FFB-027DBCFF60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358" y="2016125"/>
            <a:ext cx="6311609" cy="3449638"/>
          </a:xfr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E94617FA-B9C0-45D2-830E-7361FCFC23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7653" y="0"/>
            <a:ext cx="12699653" cy="6882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661463"/>
      </p:ext>
    </p:extLst>
  </p:cSld>
  <p:clrMapOvr>
    <a:masterClrMapping/>
  </p:clrMapOvr>
</p:sld>
</file>

<file path=ppt/theme/theme1.xml><?xml version="1.0" encoding="utf-8"?>
<a:theme xmlns:a="http://schemas.openxmlformats.org/drawingml/2006/main" name="Galéria">
  <a:themeElements>
    <a:clrScheme name="Galéria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éria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éria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862</TotalTime>
  <Words>333</Words>
  <Application>Microsoft Office PowerPoint</Application>
  <PresentationFormat>Širokouhlá</PresentationFormat>
  <Paragraphs>61</Paragraphs>
  <Slides>19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19</vt:i4>
      </vt:variant>
    </vt:vector>
  </HeadingPairs>
  <TitlesOfParts>
    <vt:vector size="25" baseType="lpstr">
      <vt:lpstr>Arial</vt:lpstr>
      <vt:lpstr>Gill Sans MT</vt:lpstr>
      <vt:lpstr>SFCC1440</vt:lpstr>
      <vt:lpstr>SFCC2074</vt:lpstr>
      <vt:lpstr>SFRM1200</vt:lpstr>
      <vt:lpstr>Galéria</vt:lpstr>
      <vt:lpstr>Newtonovská gravitácia s retardáciou Bakalárska práca</vt:lpstr>
      <vt:lpstr>úvod</vt:lpstr>
      <vt:lpstr>technológie</vt:lpstr>
      <vt:lpstr>postup</vt:lpstr>
      <vt:lpstr>1. Verzia – problém jedného telesa:</vt:lpstr>
      <vt:lpstr>Prezentácia programu PowerPoint</vt:lpstr>
      <vt:lpstr>2. Verzia – problém 2 telies 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3. Verzia – pridanie retardácie </vt:lpstr>
      <vt:lpstr>Prezentácia programu PowerPoint</vt:lpstr>
      <vt:lpstr>Prezentácia programu PowerPoint</vt:lpstr>
      <vt:lpstr>Prínosy</vt:lpstr>
      <vt:lpstr>Najpoužívanejšie fyzikálne Zdroje:</vt:lpstr>
      <vt:lpstr>Najpoužívanejšie informatické Zdroje:</vt:lpstr>
      <vt:lpstr>Ďakujem za pozornosť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Matej Magat</dc:creator>
  <cp:lastModifiedBy>Matej Magat</cp:lastModifiedBy>
  <cp:revision>27</cp:revision>
  <dcterms:created xsi:type="dcterms:W3CDTF">2021-06-03T07:41:10Z</dcterms:created>
  <dcterms:modified xsi:type="dcterms:W3CDTF">2021-06-05T16:39:42Z</dcterms:modified>
</cp:coreProperties>
</file>